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C3338-4B14-3281-ED75-091C8A984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5123C4-0946-7159-BC0B-55F4A0032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10B068-A072-E548-7BDD-352242D33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0E8C6A-1769-30FE-A653-1287C836F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F5AF5C-6537-3064-DBA8-06012D53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3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9D4FB-ED8D-94F0-D476-D21C54B2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1DF96F-3BEA-0829-C293-FB2E689AB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AA5949-C69F-E068-BFBE-75B2A3ED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9F2B1-DF3D-DD42-2860-2D1492A16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78F8A0-E417-496C-36FD-9FA2F9D9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33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4562FC-5EC8-26DD-BD8A-0DC7DB329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FE5BC8-B854-ACF4-09D4-AF043A9D0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F85FB8-15FC-8885-E68A-BF0B2E30B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AD63DC-A4E1-D56C-E8B2-F9849D2D7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63E2A8-29B5-895D-8370-9D815462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44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EFDF3-E74A-76E3-E6A3-103E0F96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DA9412-7523-1769-6984-01E6F130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814945-52D9-A49A-70DB-1F997B5A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7A907E-59B5-29FD-DCB7-2FAEF7631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6E5736-3E9E-B361-BBE6-88D48039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00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483D7-3127-FA1A-5146-306658D62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A91E80-ECEE-E6F0-B4DC-BE6C1B688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34201D-454E-5184-BB92-0090DB2C5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DA3CD1-AA13-3940-34E4-FFE1DB924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0ADCDC-4467-DE89-60B0-32C8D20F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37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57522-039C-910D-B0FB-0EA61398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34F78-1B5A-7983-40DE-5CE9A0236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C63D19-6994-1E32-F100-EA44F500E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F52550-953E-23E1-D4E7-0ACA45F9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3082C8-B371-8F7C-0FD6-C7F31D5F2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0F1473-C347-668B-AF47-2844CA0E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579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2EDA9-64D0-B9F1-700D-F76B015D5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9EB07E-0A6A-ED69-D9E2-26B39BEA9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6AC102-5C5D-C70E-911E-07D6CF394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78A206-5F84-BDB8-6DC6-8E1E55C83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70C413-E9E6-1156-E9F4-CF79E25FC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5DBE540-3720-CFBC-2A63-C24A153C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6D7241C-69AA-3215-2BEA-6E519A14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323024-D14A-3E34-1728-F8ED86F7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04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EB17D-69A1-0F3A-E2E5-5D6E0751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207F66-27BE-54BC-54FB-26D53EB47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FB1423-B7C7-B0B9-5327-92DAE8A0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6A8228-14D4-6E09-B9A1-CD0138FC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6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97AF82-25BE-D758-D31B-8D570132A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BB16CA-77E0-68C0-91D0-0D8F39E4F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D48C0E-86A2-4443-28A0-FEE50746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18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00C89D-14A9-F297-5FFB-AF21B759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AED13C-437D-4112-896F-59B342135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40BAFD-3A30-8781-7ED7-F5404E79B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763132-F57E-9749-B3D7-DD1896E4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438DBF-4189-A0BD-EE52-2A4E4D9D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12186C-8AB4-4818-7193-3E877031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6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CD3E8-9410-1FCC-E51D-79C1D61B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EDF2A6-2530-E9BA-77E0-9D2E0456C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D7CF7A-A979-67D3-FA44-709E9E6D4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536E8E-43F6-79D2-BBD0-F2A66655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E6287D-F942-B0F9-1DE6-A5B43E74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BB61E0-648D-1AF3-5639-2270CC82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27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E3A999-32F5-A7B6-7CB1-D7F3CC73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1E644-1C92-064C-8DE2-9C3C17012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08B4C9-6CCA-483F-84E3-3BC771C4E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65007-4EA9-4026-A9B3-6A49485D7EC6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A5E517-0976-F233-B628-AFB2BEACE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08A16D-F5A9-F8EC-AC20-2E51734A0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845F6-DC9E-486C-80E8-DE722281B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10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9FDED9-7592-C643-6883-53703830E5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工作汇报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42E5BC-01A0-8AF0-0D9F-2E3C4F13D0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2024.01.17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428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C039C-62B6-7784-2CD9-8C17BCF8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3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问题需求（集联体：起飞</a:t>
            </a:r>
            <a:r>
              <a:rPr lang="en-US" altLang="zh-CN" sz="2800" dirty="0"/>
              <a:t>-</a:t>
            </a:r>
            <a:r>
              <a:rPr lang="zh-CN" altLang="en-US" sz="2800" dirty="0"/>
              <a:t>变形</a:t>
            </a:r>
            <a:r>
              <a:rPr lang="en-US" altLang="zh-CN" sz="2800" dirty="0"/>
              <a:t>-</a:t>
            </a:r>
            <a:r>
              <a:rPr lang="zh-CN" altLang="en-US" sz="2800" dirty="0"/>
              <a:t>通过</a:t>
            </a:r>
            <a:r>
              <a:rPr lang="en-US" altLang="zh-CN" sz="2800" dirty="0"/>
              <a:t>-</a:t>
            </a:r>
            <a:r>
              <a:rPr lang="zh-CN" altLang="en-US" sz="2800" dirty="0"/>
              <a:t>变形</a:t>
            </a:r>
            <a:r>
              <a:rPr lang="en-US" altLang="zh-CN" sz="2800" dirty="0"/>
              <a:t>-</a:t>
            </a:r>
            <a:r>
              <a:rPr lang="zh-CN" altLang="en-US" sz="2800" dirty="0"/>
              <a:t>降落）</a:t>
            </a:r>
          </a:p>
        </p:txBody>
      </p:sp>
      <p:pic>
        <p:nvPicPr>
          <p:cNvPr id="4" name="动力学仿真平台">
            <a:hlinkClick r:id="" action="ppaction://media"/>
            <a:extLst>
              <a:ext uri="{FF2B5EF4-FFF2-40B4-BE49-F238E27FC236}">
                <a16:creationId xmlns:a16="http://schemas.microsoft.com/office/drawing/2014/main" id="{DB2D980A-5127-B1F9-E63E-F94DD2471E4D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86" end="1836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8000" y="1368000"/>
            <a:ext cx="3600000" cy="3600000"/>
          </a:xfrm>
          <a:prstGeom prst="rect">
            <a:avLst/>
          </a:prstGeom>
        </p:spPr>
      </p:pic>
      <p:pic>
        <p:nvPicPr>
          <p:cNvPr id="6" name="d04e6865f889199fd4ef03e1f465a852">
            <a:hlinkClick r:id="" action="ppaction://media"/>
            <a:extLst>
              <a:ext uri="{FF2B5EF4-FFF2-40B4-BE49-F238E27FC236}">
                <a16:creationId xmlns:a16="http://schemas.microsoft.com/office/drawing/2014/main" id="{339FE984-0E21-435C-3488-F4210F39A529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96000" y="1368000"/>
            <a:ext cx="3600000" cy="3600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D690C83-3253-4F1A-3CD8-8A570354B602}"/>
              </a:ext>
            </a:extLst>
          </p:cNvPr>
          <p:cNvSpPr txBox="1">
            <a:spLocks/>
          </p:cNvSpPr>
          <p:nvPr/>
        </p:nvSpPr>
        <p:spPr>
          <a:xfrm>
            <a:off x="339118" y="5088073"/>
            <a:ext cx="3497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方法：基于</a:t>
            </a:r>
            <a:r>
              <a:rPr lang="zh-CN" altLang="en-US" sz="1800" dirty="0">
                <a:solidFill>
                  <a:srgbClr val="FF0000"/>
                </a:solidFill>
              </a:rPr>
              <a:t>规则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/>
              <a:t>缺点：固定程序，没有智能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56C3F67-5AE9-916F-A362-0BEDA4CD6DC9}"/>
              </a:ext>
            </a:extLst>
          </p:cNvPr>
          <p:cNvSpPr txBox="1">
            <a:spLocks/>
          </p:cNvSpPr>
          <p:nvPr/>
        </p:nvSpPr>
        <p:spPr>
          <a:xfrm>
            <a:off x="4347118" y="5086910"/>
            <a:ext cx="3497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方法：基于</a:t>
            </a:r>
            <a:r>
              <a:rPr lang="zh-CN" altLang="en-US" sz="1800" dirty="0">
                <a:solidFill>
                  <a:srgbClr val="FF0000"/>
                </a:solidFill>
              </a:rPr>
              <a:t>强化</a:t>
            </a:r>
            <a:r>
              <a:rPr lang="zh-CN" altLang="en-US" sz="1800" dirty="0"/>
              <a:t>学习（</a:t>
            </a:r>
            <a:r>
              <a:rPr lang="en-US" altLang="zh-CN" sz="1800" dirty="0"/>
              <a:t>SAC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缺点：通过的形态动作不稳定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2AA1C3-59F0-B665-1780-D26BF430858B}"/>
              </a:ext>
            </a:extLst>
          </p:cNvPr>
          <p:cNvSpPr/>
          <p:nvPr/>
        </p:nvSpPr>
        <p:spPr>
          <a:xfrm>
            <a:off x="8354609" y="1368000"/>
            <a:ext cx="3600000" cy="360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基于</a:t>
            </a:r>
            <a:r>
              <a:rPr lang="zh-CN" altLang="en-US" dirty="0">
                <a:solidFill>
                  <a:srgbClr val="FF0000"/>
                </a:solidFill>
              </a:rPr>
              <a:t>图神经网络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zh-CN" altLang="en-US" dirty="0">
                <a:solidFill>
                  <a:srgbClr val="FF0000"/>
                </a:solidFill>
              </a:rPr>
              <a:t>强化学习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如何处理这个问题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4294E5C-D5F0-B7DA-CEBB-A8E88C7DB7FF}"/>
              </a:ext>
            </a:extLst>
          </p:cNvPr>
          <p:cNvSpPr txBox="1">
            <a:spLocks/>
          </p:cNvSpPr>
          <p:nvPr/>
        </p:nvSpPr>
        <p:spPr>
          <a:xfrm>
            <a:off x="8355119" y="5086910"/>
            <a:ext cx="34977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优点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pPr algn="ctr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缺点</a:t>
            </a:r>
            <a:r>
              <a:rPr lang="zh-CN" altLang="en-US" sz="18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09068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FD841-43C5-D22E-8C50-9DBA8C44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7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4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en-US" altLang="zh-CN" sz="2400" b="1" i="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NerveNet</a:t>
            </a:r>
            <a:r>
              <a:rPr lang="en-US" altLang="zh-CN" sz="24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Learning Structured Policy with Graph Neural Networks》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BEBA21-1683-AC04-9365-BE1C9C4262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7164" y="1743327"/>
            <a:ext cx="5040000" cy="2520000"/>
          </a:xfrm>
          <a:prstGeom prst="rect">
            <a:avLst/>
          </a:prstGeom>
        </p:spPr>
      </p:pic>
      <p:pic>
        <p:nvPicPr>
          <p:cNvPr id="6" name="NerveNet Learning Structured Policy with Graph Neural Networks">
            <a:hlinkClick r:id="" action="ppaction://media"/>
            <a:extLst>
              <a:ext uri="{FF2B5EF4-FFF2-40B4-BE49-F238E27FC236}">
                <a16:creationId xmlns:a16="http://schemas.microsoft.com/office/drawing/2014/main" id="{D714C7CB-1838-FC70-DA35-BB24D95E041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357162"/>
            <a:ext cx="5853029" cy="32923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84E471-5D8E-44E1-A698-ACCB34224DBC}"/>
              </a:ext>
            </a:extLst>
          </p:cNvPr>
          <p:cNvSpPr txBox="1"/>
          <p:nvPr/>
        </p:nvSpPr>
        <p:spPr>
          <a:xfrm>
            <a:off x="1246145" y="4358514"/>
            <a:ext cx="3342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Skeleton         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→         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Tree Graph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ED4723-DD47-AFC9-B811-72B557E8CB43}"/>
              </a:ext>
            </a:extLst>
          </p:cNvPr>
          <p:cNvSpPr txBox="1"/>
          <p:nvPr/>
        </p:nvSpPr>
        <p:spPr>
          <a:xfrm>
            <a:off x="1170334" y="5114479"/>
            <a:ext cx="3493655" cy="12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N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ode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body + joint (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传感器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              root (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额外信息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Edge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：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运动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动力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的联系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686E2C-1024-7BE5-6E9E-CEAF26A58135}"/>
              </a:ext>
            </a:extLst>
          </p:cNvPr>
          <p:cNvSpPr txBox="1"/>
          <p:nvPr/>
        </p:nvSpPr>
        <p:spPr>
          <a:xfrm>
            <a:off x="6441918" y="5114478"/>
            <a:ext cx="5161192" cy="12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方法：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NimbusRomNo9L-Regu"/>
              </a:rPr>
              <a:t>TreeNet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、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MLP (MLPAA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+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MLPP)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、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NimbusRomNo9L-Regu"/>
              </a:rPr>
              <a:t>NerveNet</a:t>
            </a:r>
            <a:endParaRPr lang="en-US" altLang="zh-CN" sz="18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泛化：六腿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→ 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八腿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→ </a:t>
            </a: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十腿</a:t>
            </a:r>
            <a:endParaRPr lang="en-US" altLang="zh-CN" dirty="0">
              <a:solidFill>
                <a:srgbClr val="000000"/>
              </a:solidFill>
              <a:latin typeface="NimbusRomNo9L-Regu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NimbusRomNo9L-Regu"/>
              </a:rPr>
              <a:t>任务：直线（速度）、转圈（灵活）</a:t>
            </a:r>
            <a:endParaRPr lang="en-US" altLang="zh-CN" dirty="0">
              <a:solidFill>
                <a:srgbClr val="000000"/>
              </a:solidFill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27315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4A8F32-CA70-AD2E-9DA0-DCD49C56952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80000"/>
            <a:ext cx="1152000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D6C219-E032-2B44-05DA-D53E3D35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91" y="4554108"/>
            <a:ext cx="2357582" cy="6204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970659-75DB-8BA7-04BB-BEA00D560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374" y="4502994"/>
            <a:ext cx="3623252" cy="7226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12172D-F815-C466-078E-179950E3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374" y="5174524"/>
            <a:ext cx="3623252" cy="8051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E243A3-69F6-AD65-2C2A-AB1AA0587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374" y="6022066"/>
            <a:ext cx="3623252" cy="6559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08DB2D8-2C05-E9F6-4F2C-EB0BED380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5927" y="4500000"/>
            <a:ext cx="2900218" cy="5918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8EF44E0-595C-F67E-BA42-9DB0E483C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925" y="5208474"/>
            <a:ext cx="3340073" cy="69699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30B0670-8A85-7D39-1D6D-5D67CB37B8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4661" y="5979691"/>
            <a:ext cx="3022599" cy="6657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5E8466E-1A89-E5E9-A5C3-105A08DDD7D4}"/>
              </a:ext>
            </a:extLst>
          </p:cNvPr>
          <p:cNvSpPr txBox="1"/>
          <p:nvPr/>
        </p:nvSpPr>
        <p:spPr>
          <a:xfrm>
            <a:off x="108000" y="5112000"/>
            <a:ext cx="39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交互</a:t>
            </a:r>
            <a:r>
              <a:rPr lang="zh-CN" altLang="en-US" sz="1200" dirty="0"/>
              <a:t>：耦合结构、力学信息</a:t>
            </a:r>
            <a:endParaRPr lang="en-US" altLang="zh-CN" sz="1200" dirty="0"/>
          </a:p>
          <a:p>
            <a:r>
              <a:rPr lang="zh-CN" altLang="en-US" sz="1200" dirty="0"/>
              <a:t>（1）无交互的多policy</a:t>
            </a:r>
            <a:endParaRPr lang="en-US" altLang="zh-CN" sz="1200" dirty="0"/>
          </a:p>
          <a:p>
            <a:r>
              <a:rPr lang="zh-CN" altLang="en-US" sz="1200" dirty="0"/>
              <a:t>局部状态→MLP →局部动作</a:t>
            </a:r>
            <a:r>
              <a:rPr lang="en-US" altLang="zh-CN" sz="1200" dirty="0"/>
              <a:t>	</a:t>
            </a:r>
            <a:r>
              <a:rPr lang="zh-CN" altLang="en-US" sz="1200" dirty="0"/>
              <a:t>不协调不稳定</a:t>
            </a:r>
          </a:p>
          <a:p>
            <a:r>
              <a:rPr lang="zh-CN" altLang="en-US" sz="1200" dirty="0"/>
              <a:t>（2）无交互的单policy</a:t>
            </a:r>
            <a:endParaRPr lang="en-US" altLang="zh-CN" sz="1200" dirty="0"/>
          </a:p>
          <a:p>
            <a:r>
              <a:rPr lang="zh-CN" altLang="en-US" sz="1200" dirty="0"/>
              <a:t>拼接的全局状态→ MLP →全局动作</a:t>
            </a:r>
            <a:r>
              <a:rPr lang="en-US" altLang="zh-CN" sz="1200" dirty="0"/>
              <a:t>	</a:t>
            </a:r>
            <a:r>
              <a:rPr lang="zh-CN" altLang="en-US" sz="1200" dirty="0"/>
              <a:t>维度过大</a:t>
            </a:r>
          </a:p>
          <a:p>
            <a:r>
              <a:rPr lang="zh-CN" altLang="en-US" sz="1200" dirty="0"/>
              <a:t>（3）交互的单</a:t>
            </a:r>
            <a:r>
              <a:rPr lang="en-US" altLang="zh-CN" sz="1200" dirty="0"/>
              <a:t>policy</a:t>
            </a:r>
          </a:p>
          <a:p>
            <a:r>
              <a:rPr lang="zh-CN" altLang="en-US" sz="1200" dirty="0"/>
              <a:t>局部状态交互→ MLP →全局动作</a:t>
            </a:r>
            <a:r>
              <a:rPr lang="en-US" altLang="zh-CN" sz="1200" dirty="0"/>
              <a:t>	</a:t>
            </a:r>
            <a:r>
              <a:rPr lang="zh-CN" altLang="en-US" sz="1200" dirty="0"/>
              <a:t>维度较大</a:t>
            </a:r>
            <a:endParaRPr lang="en-US" altLang="zh-CN" sz="1200" dirty="0"/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4</a:t>
            </a:r>
            <a:r>
              <a:rPr lang="zh-CN" altLang="en-US" sz="1200" dirty="0"/>
              <a:t>）</a:t>
            </a:r>
            <a:r>
              <a:rPr lang="zh-CN" altLang="en-US" sz="1200" dirty="0">
                <a:solidFill>
                  <a:srgbClr val="FF0000"/>
                </a:solidFill>
              </a:rPr>
              <a:t>交互的多</a:t>
            </a:r>
            <a:r>
              <a:rPr lang="en-US" altLang="zh-CN" sz="1200" dirty="0">
                <a:solidFill>
                  <a:srgbClr val="FF0000"/>
                </a:solidFill>
              </a:rPr>
              <a:t>policy</a:t>
            </a:r>
          </a:p>
          <a:p>
            <a:r>
              <a:rPr lang="zh-CN" altLang="en-US" sz="1200" dirty="0"/>
              <a:t>局部状态交互→ MLP →局部动作</a:t>
            </a:r>
            <a:r>
              <a:rPr lang="en-US" altLang="zh-CN" sz="1200" dirty="0"/>
              <a:t>	</a:t>
            </a:r>
            <a:r>
              <a:rPr lang="zh-CN" altLang="en-US" sz="1200" dirty="0"/>
              <a:t>计算量大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52424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FCD0C0-925B-93EE-543E-8E86690B63D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68000" y="4680000"/>
            <a:ext cx="3456000" cy="180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7546E6-016A-B4ED-84A5-0F0353460748}"/>
              </a:ext>
            </a:extLst>
          </p:cNvPr>
          <p:cNvSpPr txBox="1"/>
          <p:nvPr/>
        </p:nvSpPr>
        <p:spPr>
          <a:xfrm>
            <a:off x="-1709" y="0"/>
            <a:ext cx="1440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环型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一字型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星型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082F7A-C49A-8510-436D-E61089B932C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04" y="2889000"/>
            <a:ext cx="2880000" cy="10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8BBDBA-5CF1-C4D2-B363-64A99742C7C5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72000"/>
            <a:ext cx="2304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94AFF4-256E-5A39-4B99-CEC6C6ED469D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4680000"/>
            <a:ext cx="2880000" cy="17999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257E32-5DAE-27A0-7893-8FE79DF48494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2196000"/>
            <a:ext cx="2880000" cy="216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584FF8-B465-CD0C-C982-EA82AA6033B5}"/>
              </a:ext>
            </a:extLst>
          </p:cNvPr>
          <p:cNvSpPr txBox="1"/>
          <p:nvPr/>
        </p:nvSpPr>
        <p:spPr>
          <a:xfrm>
            <a:off x="4457604" y="72000"/>
            <a:ext cx="7452190" cy="230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问题：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）几种</a:t>
            </a:r>
            <a:r>
              <a:rPr lang="zh-CN" altLang="en-US" sz="1600" dirty="0">
                <a:solidFill>
                  <a:srgbClr val="FF0000"/>
                </a:solidFill>
              </a:rPr>
              <a:t>构型</a:t>
            </a:r>
            <a:r>
              <a:rPr lang="zh-CN" altLang="en-US" sz="1600" dirty="0"/>
              <a:t>分别怎么建图，</a:t>
            </a:r>
            <a:r>
              <a:rPr lang="zh-CN" altLang="en-US" sz="1600" dirty="0">
                <a:solidFill>
                  <a:srgbClr val="FF0000"/>
                </a:solidFill>
              </a:rPr>
              <a:t>节点</a:t>
            </a:r>
            <a:r>
              <a:rPr lang="zh-CN" altLang="en-US" sz="1600" dirty="0"/>
              <a:t>、</a:t>
            </a:r>
            <a:r>
              <a:rPr lang="zh-CN" altLang="en-US" sz="1600" dirty="0">
                <a:solidFill>
                  <a:srgbClr val="FF0000"/>
                </a:solidFill>
              </a:rPr>
              <a:t>边</a:t>
            </a:r>
            <a:r>
              <a:rPr lang="zh-CN" altLang="en-US" sz="1600" dirty="0"/>
              <a:t>的定义、分类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</a:t>
            </a:r>
            <a:r>
              <a:rPr lang="zh-CN" altLang="en-US" sz="1600" dirty="0">
                <a:solidFill>
                  <a:srgbClr val="FF0000"/>
                </a:solidFill>
              </a:rPr>
              <a:t>普通节点</a:t>
            </a:r>
            <a:r>
              <a:rPr lang="zh-CN" altLang="en-US" sz="1600" dirty="0"/>
              <a:t>的输入数据（位置、速度、角度等）、输出数据（加速度、角加速度等）；</a:t>
            </a:r>
            <a:r>
              <a:rPr lang="en-US" altLang="zh-CN" sz="1600" dirty="0">
                <a:solidFill>
                  <a:srgbClr val="FF0000"/>
                </a:solidFill>
              </a:rPr>
              <a:t>root</a:t>
            </a:r>
            <a:r>
              <a:rPr lang="zh-CN" altLang="en-US" sz="1600" dirty="0">
                <a:solidFill>
                  <a:srgbClr val="FF0000"/>
                </a:solidFill>
              </a:rPr>
              <a:t>节点</a:t>
            </a:r>
            <a:r>
              <a:rPr lang="zh-CN" altLang="en-US" sz="1600" dirty="0"/>
              <a:t>的输入（终点信息、障碍物信息？）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3</a:t>
            </a:r>
            <a:r>
              <a:rPr lang="zh-CN" altLang="en-US" sz="1600" dirty="0"/>
              <a:t>）</a:t>
            </a:r>
            <a:r>
              <a:rPr lang="zh-CN" altLang="en-US" sz="1600" dirty="0">
                <a:solidFill>
                  <a:srgbClr val="FF0000"/>
                </a:solidFill>
              </a:rPr>
              <a:t>单一</a:t>
            </a:r>
            <a:r>
              <a:rPr lang="zh-CN" altLang="en-US" sz="1600" dirty="0"/>
              <a:t>构型通过，如何实现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4</a:t>
            </a:r>
            <a:r>
              <a:rPr lang="zh-CN" altLang="en-US" sz="1600" dirty="0"/>
              <a:t>）</a:t>
            </a:r>
            <a:r>
              <a:rPr lang="zh-CN" altLang="en-US" sz="1600" dirty="0">
                <a:solidFill>
                  <a:srgbClr val="FF0000"/>
                </a:solidFill>
              </a:rPr>
              <a:t>变换</a:t>
            </a:r>
            <a:r>
              <a:rPr lang="zh-CN" altLang="en-US" sz="1600" dirty="0"/>
              <a:t>构型通过，如何实现</a:t>
            </a:r>
            <a:endParaRPr lang="en-US" altLang="zh-CN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BCF72D-12D7-5042-A903-199267EC696A}"/>
              </a:ext>
            </a:extLst>
          </p:cNvPr>
          <p:cNvSpPr txBox="1"/>
          <p:nvPr/>
        </p:nvSpPr>
        <p:spPr>
          <a:xfrm>
            <a:off x="8281984" y="3018258"/>
            <a:ext cx="3667709" cy="1901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后续计划：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）原版代码复现 </a:t>
            </a:r>
            <a:r>
              <a:rPr lang="en-US" altLang="zh-CN" sz="1600" dirty="0"/>
              <a:t>+ </a:t>
            </a:r>
            <a:r>
              <a:rPr lang="zh-CN" altLang="en-US" sz="1600" dirty="0"/>
              <a:t>当前问题建模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）结合仿真环境</a:t>
            </a:r>
            <a:r>
              <a:rPr lang="en-US" altLang="zh-CN" sz="1600" dirty="0"/>
              <a:t>(</a:t>
            </a:r>
            <a:r>
              <a:rPr lang="en-US" altLang="zh-CN" sz="1600" dirty="0" err="1"/>
              <a:t>Raisim</a:t>
            </a:r>
            <a:r>
              <a:rPr lang="en-US" altLang="zh-CN" sz="1600" dirty="0"/>
              <a:t>)</a:t>
            </a:r>
            <a:r>
              <a:rPr lang="zh-CN" altLang="en-US" sz="1600" dirty="0"/>
              <a:t>中的模型</a:t>
            </a:r>
            <a:r>
              <a:rPr lang="en-US" altLang="zh-CN" sz="1600" dirty="0"/>
              <a:t>URDF</a:t>
            </a:r>
            <a:r>
              <a:rPr lang="zh-CN" altLang="en-US" sz="1600" dirty="0"/>
              <a:t>以及动力学特性，仿真建模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3</a:t>
            </a:r>
            <a:r>
              <a:rPr lang="zh-CN" altLang="en-US" sz="1600" dirty="0"/>
              <a:t>）训练，仿真实现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33428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330</Words>
  <Application>Microsoft Office PowerPoint</Application>
  <PresentationFormat>宽屏</PresentationFormat>
  <Paragraphs>53</Paragraphs>
  <Slides>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NimbusRomNo9L-Regu</vt:lpstr>
      <vt:lpstr>等线</vt:lpstr>
      <vt:lpstr>等线 Light</vt:lpstr>
      <vt:lpstr>Arial</vt:lpstr>
      <vt:lpstr>Times New Roman</vt:lpstr>
      <vt:lpstr>Office 主题​​</vt:lpstr>
      <vt:lpstr>工作汇报</vt:lpstr>
      <vt:lpstr>问题需求（集联体：起飞-变形-通过-变形-降落）</vt:lpstr>
      <vt:lpstr>《NerveNet: Learning Structured Policy with Graph Neural Networks》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丰臣 张</dc:creator>
  <cp:lastModifiedBy>丰臣 张</cp:lastModifiedBy>
  <cp:revision>2</cp:revision>
  <dcterms:created xsi:type="dcterms:W3CDTF">2024-01-16T18:44:21Z</dcterms:created>
  <dcterms:modified xsi:type="dcterms:W3CDTF">2024-01-17T00:30:02Z</dcterms:modified>
</cp:coreProperties>
</file>